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344" r:id="rId2"/>
    <p:sldId id="268" r:id="rId3"/>
    <p:sldId id="1018" r:id="rId4"/>
    <p:sldId id="360" r:id="rId5"/>
    <p:sldId id="998" r:id="rId6"/>
    <p:sldId id="999" r:id="rId7"/>
    <p:sldId id="951" r:id="rId8"/>
    <p:sldId id="953" r:id="rId9"/>
    <p:sldId id="276" r:id="rId10"/>
    <p:sldId id="997" r:id="rId11"/>
    <p:sldId id="283" r:id="rId12"/>
    <p:sldId id="1011" r:id="rId13"/>
    <p:sldId id="1001" r:id="rId14"/>
    <p:sldId id="1002" r:id="rId15"/>
    <p:sldId id="1003" r:id="rId16"/>
    <p:sldId id="1004" r:id="rId17"/>
    <p:sldId id="1103" r:id="rId18"/>
    <p:sldId id="1005" r:id="rId19"/>
    <p:sldId id="1006" r:id="rId20"/>
    <p:sldId id="1007" r:id="rId21"/>
    <p:sldId id="1008" r:id="rId22"/>
    <p:sldId id="1009" r:id="rId23"/>
    <p:sldId id="982" r:id="rId24"/>
    <p:sldId id="847" r:id="rId25"/>
    <p:sldId id="985" r:id="rId26"/>
    <p:sldId id="978" r:id="rId27"/>
    <p:sldId id="1102" r:id="rId28"/>
    <p:sldId id="1017" r:id="rId29"/>
    <p:sldId id="949" r:id="rId30"/>
    <p:sldId id="1101" r:id="rId31"/>
    <p:sldId id="1019" r:id="rId32"/>
    <p:sldId id="1020" r:id="rId33"/>
    <p:sldId id="1021" r:id="rId34"/>
    <p:sldId id="1022" r:id="rId35"/>
    <p:sldId id="1023" r:id="rId36"/>
    <p:sldId id="102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11" autoAdjust="0"/>
  </p:normalViewPr>
  <p:slideViewPr>
    <p:cSldViewPr snapToGrid="0">
      <p:cViewPr varScale="1">
        <p:scale>
          <a:sx n="81" d="100"/>
          <a:sy n="81" d="100"/>
        </p:scale>
        <p:origin x="120" y="756"/>
      </p:cViewPr>
      <p:guideLst/>
    </p:cSldViewPr>
  </p:slideViewPr>
  <p:outlineViewPr>
    <p:cViewPr>
      <p:scale>
        <a:sx n="33" d="100"/>
        <a:sy n="33" d="100"/>
      </p:scale>
      <p:origin x="0" y="-9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DD681-E138-4B5B-81B9-7AAC1FF8D02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D9CC6-3086-4083-AF8A-070D06C6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this list and make it consistent with the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26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9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63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27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6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1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home.html" TargetMode="External"/><Relationship Id="rId2" Type="http://schemas.openxmlformats.org/officeDocument/2006/relationships/hyperlink" Target="https://www.intel.ai/demystifying-deep-reinforcement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0.cs.ucl.ac.uk/staff/d.silver/web/Teaching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home.html" TargetMode="External"/><Relationship Id="rId2" Type="http://schemas.openxmlformats.org/officeDocument/2006/relationships/hyperlink" Target="https://www.intel.ai/demystifying-deep-reinforcement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rvard-ml-courses.github.io/cs181-web-2017/" TargetMode="External"/><Relationship Id="rId5" Type="http://schemas.openxmlformats.org/officeDocument/2006/relationships/hyperlink" Target="https://github.com/wihl/cs181-spring2014" TargetMode="External"/><Relationship Id="rId4" Type="http://schemas.openxmlformats.org/officeDocument/2006/relationships/hyperlink" Target="http://www0.cs.ucl.ac.uk/staff/d.silver/web/Teaching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h8EfvOzB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yjHPu1aYC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pWv7GOvuf0?t=94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01/29/2020</a:t>
            </a: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45" y="824194"/>
            <a:ext cx="7155655" cy="572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15CFF-55F3-49E1-9322-C3330AE8CA3B}"/>
              </a:ext>
            </a:extLst>
          </p:cNvPr>
          <p:cNvGrpSpPr/>
          <p:nvPr/>
        </p:nvGrpSpPr>
        <p:grpSpPr>
          <a:xfrm>
            <a:off x="521839" y="2131209"/>
            <a:ext cx="4893123" cy="3241913"/>
            <a:chOff x="445639" y="1743139"/>
            <a:chExt cx="4893123" cy="3241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/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States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Actions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Reward Function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bg1"/>
                      </a:solidFill>
                    </a:rPr>
                    <a:t>Transition model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1"/>
                      </a:solidFill>
                    </a:rPr>
                    <a:t>Discount factor:</a:t>
                  </a:r>
                  <a14:m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a14:m>
                  <a:endParaRPr lang="en-US" sz="28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blipFill>
                  <a:blip r:embed="rId4"/>
                  <a:stretch>
                    <a:fillRect l="-2244" b="-45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AF4CB6-C301-4ED9-85C3-BD5A585AB93D}"/>
                </a:ext>
              </a:extLst>
            </p:cNvPr>
            <p:cNvCxnSpPr>
              <a:cxnSpLocks/>
            </p:cNvCxnSpPr>
            <p:nvPr/>
          </p:nvCxnSpPr>
          <p:spPr>
            <a:xfrm>
              <a:off x="4176713" y="4110038"/>
              <a:ext cx="804862" cy="0"/>
            </a:xfrm>
            <a:prstGeom prst="straightConnector1">
              <a:avLst/>
            </a:prstGeom>
            <a:ln w="63500">
              <a:solidFill>
                <a:schemeClr val="bg1">
                  <a:alpha val="6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C9834E-B211-42B0-A722-56D4903F2113}"/>
                </a:ext>
              </a:extLst>
            </p:cNvPr>
            <p:cNvSpPr/>
            <p:nvPr/>
          </p:nvSpPr>
          <p:spPr>
            <a:xfrm>
              <a:off x="4133850" y="3253886"/>
              <a:ext cx="1204912" cy="412953"/>
            </a:xfrm>
            <a:custGeom>
              <a:avLst/>
              <a:gdLst>
                <a:gd name="connsiteX0" fmla="*/ 0 w 1204912"/>
                <a:gd name="connsiteY0" fmla="*/ 201621 h 412953"/>
                <a:gd name="connsiteX1" fmla="*/ 352425 w 1204912"/>
                <a:gd name="connsiteY1" fmla="*/ 6358 h 412953"/>
                <a:gd name="connsiteX2" fmla="*/ 728662 w 1204912"/>
                <a:gd name="connsiteY2" fmla="*/ 411171 h 412953"/>
                <a:gd name="connsiteX3" fmla="*/ 995362 w 1204912"/>
                <a:gd name="connsiteY3" fmla="*/ 149233 h 412953"/>
                <a:gd name="connsiteX4" fmla="*/ 1204912 w 1204912"/>
                <a:gd name="connsiteY4" fmla="*/ 25408 h 41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912" h="412953">
                  <a:moveTo>
                    <a:pt x="0" y="201621"/>
                  </a:moveTo>
                  <a:cubicBezTo>
                    <a:pt x="115490" y="86527"/>
                    <a:pt x="230981" y="-28567"/>
                    <a:pt x="352425" y="6358"/>
                  </a:cubicBezTo>
                  <a:cubicBezTo>
                    <a:pt x="473869" y="41283"/>
                    <a:pt x="621506" y="387359"/>
                    <a:pt x="728662" y="411171"/>
                  </a:cubicBezTo>
                  <a:cubicBezTo>
                    <a:pt x="835818" y="434983"/>
                    <a:pt x="915987" y="213527"/>
                    <a:pt x="995362" y="149233"/>
                  </a:cubicBezTo>
                  <a:cubicBezTo>
                    <a:pt x="1074737" y="84939"/>
                    <a:pt x="1139824" y="55173"/>
                    <a:pt x="1204912" y="25408"/>
                  </a:cubicBezTo>
                </a:path>
              </a:pathLst>
            </a:custGeom>
            <a:noFill/>
            <a:ln w="63500">
              <a:solidFill>
                <a:schemeClr val="accent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5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Application: Crawler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733671" y="3943034"/>
            <a:ext cx="9837913" cy="203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States: &lt;</a:t>
            </a:r>
            <a:r>
              <a:rPr lang="en-US" sz="2000" dirty="0"/>
              <a:t>Location, Arm1 angle, Arm2 angle&gt;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Actions: </a:t>
            </a:r>
            <a:r>
              <a:rPr lang="en-US" sz="2000" dirty="0"/>
              <a:t>increase Arm1 angle, decrease Arm1 angle,</a:t>
            </a:r>
          </a:p>
          <a:p>
            <a:pPr lvl="2"/>
            <a:r>
              <a:rPr lang="en-US" sz="2000" dirty="0"/>
              <a:t>       increase Arm2 angle, decrease Arm2 angle.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Reward Function: </a:t>
            </a:r>
            <a:r>
              <a:rPr lang="en-US" sz="2000" dirty="0"/>
              <a:t>+1 if robot moves right, -1 if robot moves left.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Transition model: </a:t>
            </a:r>
            <a:r>
              <a:rPr lang="en-US" sz="2000" dirty="0"/>
              <a:t>model of box movement caused by arm movements.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17" y="1519038"/>
            <a:ext cx="4504203" cy="2209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F9884-2A1D-4B3C-9D5F-728181980355}"/>
              </a:ext>
            </a:extLst>
          </p:cNvPr>
          <p:cNvSpPr txBox="1"/>
          <p:nvPr/>
        </p:nvSpPr>
        <p:spPr>
          <a:xfrm>
            <a:off x="6664201" y="1836440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01A53-7479-45F0-8E52-097892FAB0D1}"/>
              </a:ext>
            </a:extLst>
          </p:cNvPr>
          <p:cNvSpPr txBox="1"/>
          <p:nvPr/>
        </p:nvSpPr>
        <p:spPr>
          <a:xfrm>
            <a:off x="7414531" y="244668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E4E5DE-AA93-409E-8186-53125A78D1AD}"/>
              </a:ext>
            </a:extLst>
          </p:cNvPr>
          <p:cNvCxnSpPr/>
          <p:nvPr/>
        </p:nvCxnSpPr>
        <p:spPr>
          <a:xfrm flipH="1">
            <a:off x="6481823" y="2097363"/>
            <a:ext cx="277792" cy="3642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E1D369-0E33-4F4B-8263-C7E8ED364F02}"/>
              </a:ext>
            </a:extLst>
          </p:cNvPr>
          <p:cNvCxnSpPr>
            <a:cxnSpLocks/>
          </p:cNvCxnSpPr>
          <p:nvPr/>
        </p:nvCxnSpPr>
        <p:spPr>
          <a:xfrm flipH="1">
            <a:off x="7080830" y="2754463"/>
            <a:ext cx="407990" cy="2136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35E1FFDD-649D-4A44-B39F-0FCBDEC7D88C}"/>
              </a:ext>
            </a:extLst>
          </p:cNvPr>
          <p:cNvSpPr/>
          <p:nvPr/>
        </p:nvSpPr>
        <p:spPr>
          <a:xfrm rot="12116812">
            <a:off x="6862869" y="2554811"/>
            <a:ext cx="435921" cy="37839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EA624BB-6A7C-4646-9529-F52A314B16FE}"/>
              </a:ext>
            </a:extLst>
          </p:cNvPr>
          <p:cNvSpPr/>
          <p:nvPr/>
        </p:nvSpPr>
        <p:spPr>
          <a:xfrm rot="7031080">
            <a:off x="6025296" y="2334305"/>
            <a:ext cx="398437" cy="305506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9FE0F9-89D2-43CE-B7F7-165EC2D31084}"/>
              </a:ext>
            </a:extLst>
          </p:cNvPr>
          <p:cNvSpPr/>
          <p:nvPr/>
        </p:nvSpPr>
        <p:spPr>
          <a:xfrm>
            <a:off x="4823922" y="3254694"/>
            <a:ext cx="93307" cy="94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C71B9-B57B-482E-A8EB-229AF3500CCB}"/>
              </a:ext>
            </a:extLst>
          </p:cNvPr>
          <p:cNvSpPr txBox="1"/>
          <p:nvPr/>
        </p:nvSpPr>
        <p:spPr>
          <a:xfrm>
            <a:off x="3679317" y="217928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Location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27FE77-2E58-4690-9DA0-C373B32DD5E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45951" y="2503072"/>
            <a:ext cx="691635" cy="7655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0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5" y="326571"/>
            <a:ext cx="11555914" cy="5741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000" dirty="0"/>
              <a:t>Algorithms Based on the Markov Decision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22537" y="1138967"/>
            <a:ext cx="112780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There are many algorithms based on the Markov Decision Process</a:t>
            </a:r>
          </a:p>
          <a:p>
            <a:pPr lvl="1"/>
            <a:r>
              <a:rPr lang="en-US" sz="2600" dirty="0"/>
              <a:t>	These algorithms can be divided into several subclasses. One 	way to classify these algorithms is  based on how much is 	known about the environment.</a:t>
            </a:r>
          </a:p>
          <a:p>
            <a:pPr lvl="1"/>
            <a:endParaRPr lang="en-US" sz="26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MDP algorithms</a:t>
            </a:r>
          </a:p>
          <a:p>
            <a:pPr algn="l"/>
            <a:r>
              <a:rPr lang="en-US" sz="2600" b="1" dirty="0"/>
              <a:t>	</a:t>
            </a:r>
            <a:r>
              <a:rPr lang="en-US" sz="2600" dirty="0"/>
              <a:t>MDP-based algorithms assuming </a:t>
            </a:r>
            <a:r>
              <a:rPr lang="en-US" sz="2600" u="sng" dirty="0"/>
              <a:t>perfect knowledge</a:t>
            </a:r>
            <a:r>
              <a:rPr lang="en-US" sz="2600" dirty="0"/>
              <a:t> of the 	states, actions, rewards and transitions of the problem space.</a:t>
            </a:r>
          </a:p>
          <a:p>
            <a:pPr algn="l"/>
            <a:endParaRPr lang="en-US" sz="26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Reinforcement learning algorithms:</a:t>
            </a:r>
          </a:p>
          <a:p>
            <a:r>
              <a:rPr lang="en-US" sz="2600" dirty="0"/>
              <a:t>	MDP-based algorithms with knowledge of the states and 	actions but </a:t>
            </a:r>
            <a:r>
              <a:rPr lang="en-US" sz="2600" u="sng" dirty="0"/>
              <a:t>no knowledge of the rewards and transitions</a:t>
            </a:r>
            <a:r>
              <a:rPr lang="en-US" sz="2600" dirty="0"/>
              <a:t> of the 	problem space.</a:t>
            </a:r>
          </a:p>
        </p:txBody>
      </p:sp>
    </p:spTree>
    <p:extLst>
      <p:ext uri="{BB962C8B-B14F-4D97-AF65-F5344CB8AC3E}">
        <p14:creationId xmlns:p14="http://schemas.microsoft.com/office/powerpoint/2010/main" val="85277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331738"/>
            <a:ext cx="10911840" cy="7811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Reinforcement Learning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182" y="1381343"/>
            <a:ext cx="6613635" cy="3827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74C6D4-C705-4D7E-B1D1-63EB8301D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2" y="5208433"/>
            <a:ext cx="6613635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1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E6365-B96A-45D6-BAE8-AA1962312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76" y="1355290"/>
            <a:ext cx="3788723" cy="688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C5D4A-156B-4D0C-98F0-AECB4572D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52" y="2611270"/>
            <a:ext cx="4985164" cy="688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33" y="4369775"/>
            <a:ext cx="6187105" cy="6263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AFC3A5-9FD8-4BBA-8E6F-D9F0FA17D1C6}"/>
              </a:ext>
            </a:extLst>
          </p:cNvPr>
          <p:cNvSpPr/>
          <p:nvPr/>
        </p:nvSpPr>
        <p:spPr>
          <a:xfrm>
            <a:off x="715654" y="2625713"/>
            <a:ext cx="463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Reward for One Episode: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C73637-F539-47E6-B8CD-2FB7B9730EBE}"/>
              </a:ext>
            </a:extLst>
          </p:cNvPr>
          <p:cNvSpPr/>
          <p:nvPr/>
        </p:nvSpPr>
        <p:spPr>
          <a:xfrm>
            <a:off x="2054863" y="1306553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Future Reward: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56AC6-2461-4630-98D8-7CDA506A10BC}"/>
              </a:ext>
            </a:extLst>
          </p:cNvPr>
          <p:cNvSpPr/>
          <p:nvPr/>
        </p:nvSpPr>
        <p:spPr>
          <a:xfrm>
            <a:off x="371528" y="3823948"/>
            <a:ext cx="11274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Discounted Future Reward (</a:t>
            </a:r>
            <a:r>
              <a:rPr lang="en-US" sz="2400" b="1" i="1" dirty="0"/>
              <a:t>γ</a:t>
            </a:r>
            <a:r>
              <a:rPr lang="en-US" sz="2400" b="1" dirty="0"/>
              <a:t> is the discount factor between 0 and 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4" y="5069894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4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0" y="415343"/>
            <a:ext cx="3565003" cy="11891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88" y="309809"/>
            <a:ext cx="6187105" cy="6263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1E2928-64EC-4C55-BC2E-932AC3E6A77E}"/>
              </a:ext>
            </a:extLst>
          </p:cNvPr>
          <p:cNvSpPr/>
          <p:nvPr/>
        </p:nvSpPr>
        <p:spPr>
          <a:xfrm>
            <a:off x="989372" y="1867479"/>
            <a:ext cx="93346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set the discount factor </a:t>
            </a:r>
            <a:r>
              <a:rPr lang="en-US" sz="2000" i="1" dirty="0"/>
              <a:t>γ</a:t>
            </a:r>
            <a:r>
              <a:rPr lang="en-US" sz="2000" dirty="0"/>
              <a:t>=0, then our strategy will be short-sighted and relies only on immediate rewards.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want to balance between immediate and future rewards, we should set discount factor to something like </a:t>
            </a:r>
            <a:r>
              <a:rPr lang="en-US" sz="2000" i="1" dirty="0"/>
              <a:t>γ=</a:t>
            </a:r>
            <a:r>
              <a:rPr lang="en-US" sz="2000" dirty="0"/>
              <a:t>0.9.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reinforcement learning problem is </a:t>
            </a:r>
            <a:r>
              <a:rPr lang="en-US" sz="2000" i="1" dirty="0"/>
              <a:t>episodic</a:t>
            </a:r>
            <a:r>
              <a:rPr lang="en-US" sz="2000" dirty="0"/>
              <a:t> i.e., each learning trial finishes after a finite time then we can set the discount factor </a:t>
            </a:r>
            <a:r>
              <a:rPr lang="en-US" sz="2000" i="1" dirty="0"/>
              <a:t>γ</a:t>
            </a:r>
            <a:r>
              <a:rPr lang="en-US" sz="2000" dirty="0"/>
              <a:t>=1 since the total reward will be finite. For </a:t>
            </a:r>
            <a:r>
              <a:rPr lang="en-US" sz="2000" i="1" dirty="0"/>
              <a:t>continuous</a:t>
            </a:r>
            <a:r>
              <a:rPr lang="en-US" sz="2000" dirty="0"/>
              <a:t> RL problems, the discount factor must be less than 1 otherwise, the total reward would be infinite.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typical strategy for an agent balances (1) </a:t>
            </a:r>
            <a:r>
              <a:rPr lang="en-US" sz="2000" i="1" dirty="0"/>
              <a:t>exploiting </a:t>
            </a:r>
            <a:r>
              <a:rPr lang="en-US" sz="2000" dirty="0"/>
              <a:t>the environment by choosing an action that maximizes the (discounted) future reward; and (2) </a:t>
            </a:r>
            <a:r>
              <a:rPr lang="en-US" sz="2000" i="1" dirty="0"/>
              <a:t>exploring</a:t>
            </a:r>
            <a:r>
              <a:rPr lang="en-US" sz="2000" dirty="0"/>
              <a:t> the environment by choosing some other action.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79" y="1009928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Q-Learning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Q-learning we define a function </a:t>
            </a:r>
            <a:r>
              <a:rPr lang="en-US" sz="2400" i="1" dirty="0"/>
              <a:t>Q(s, a)</a:t>
            </a:r>
            <a:r>
              <a:rPr lang="en-US" sz="2400" dirty="0"/>
              <a:t> representing </a:t>
            </a:r>
            <a:r>
              <a:rPr lang="en-US" sz="2400" b="1" dirty="0"/>
              <a:t>the maximum discounted future reward when we perform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dirty="0"/>
              <a:t> and</a:t>
            </a:r>
            <a:r>
              <a:rPr lang="en-US" sz="2400" b="1" dirty="0"/>
              <a:t> continue optimally from that point 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99B4A-0AC2-4CF1-993E-007AD2B8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59" y="2742130"/>
            <a:ext cx="3567112" cy="5595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8892628-4B65-4BDC-AAF5-6332B91C0E03}"/>
              </a:ext>
            </a:extLst>
          </p:cNvPr>
          <p:cNvSpPr/>
          <p:nvPr/>
        </p:nvSpPr>
        <p:spPr>
          <a:xfrm>
            <a:off x="1106516" y="3770084"/>
            <a:ext cx="93346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way to think about </a:t>
            </a:r>
            <a:r>
              <a:rPr lang="en-US" sz="2400" i="1" dirty="0"/>
              <a:t>Q(s, a)</a:t>
            </a:r>
            <a:r>
              <a:rPr lang="en-US" sz="2400" dirty="0"/>
              <a:t> is that it is “the best possible score [one is likely to get] at the end of an [episode] after performing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b="1" dirty="0"/>
              <a:t>“.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called </a:t>
            </a:r>
            <a:r>
              <a:rPr lang="en-US" sz="2400" b="1" dirty="0"/>
              <a:t>Q-function</a:t>
            </a:r>
            <a:r>
              <a:rPr lang="en-US" sz="2400" dirty="0"/>
              <a:t>, because it represents the “quality” of a certain action in a given state.</a:t>
            </a:r>
          </a:p>
        </p:txBody>
      </p:sp>
    </p:spTree>
    <p:extLst>
      <p:ext uri="{BB962C8B-B14F-4D97-AF65-F5344CB8AC3E}">
        <p14:creationId xmlns:p14="http://schemas.microsoft.com/office/powerpoint/2010/main" val="415709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Editing^</a:t>
            </a:r>
          </a:p>
        </p:txBody>
      </p:sp>
    </p:spTree>
    <p:extLst>
      <p:ext uri="{BB962C8B-B14F-4D97-AF65-F5344CB8AC3E}">
        <p14:creationId xmlns:p14="http://schemas.microsoft.com/office/powerpoint/2010/main" val="1740381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678" y="312453"/>
            <a:ext cx="9334643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Q(s,a) gives the Optimal Policy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you are in state </a:t>
            </a:r>
            <a:r>
              <a:rPr lang="en-US" sz="2400" i="1" dirty="0"/>
              <a:t>s </a:t>
            </a:r>
            <a:r>
              <a:rPr lang="en-US" sz="2400" dirty="0"/>
              <a:t>and pondering whether you should take action </a:t>
            </a:r>
            <a:r>
              <a:rPr lang="en-US" sz="2400" i="1" dirty="0"/>
              <a:t>a</a:t>
            </a:r>
            <a:r>
              <a:rPr lang="en-US" sz="2400" dirty="0"/>
              <a:t> or </a:t>
            </a:r>
            <a:r>
              <a:rPr lang="en-US" sz="2400" i="1" dirty="0"/>
              <a:t>b</a:t>
            </a:r>
            <a:r>
              <a:rPr lang="en-US" sz="2400" dirty="0"/>
              <a:t>. You want to select the action that results in the highest score at the end of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you have the magical Q-function, the answer becomes simple – pick the action with the highest Q-value!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48FEB-96E6-48EC-B874-EB3E3154F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94" y="4038847"/>
            <a:ext cx="3912412" cy="5725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5979A-17F2-4D6C-A2D8-928036DAEBA4}"/>
              </a:ext>
            </a:extLst>
          </p:cNvPr>
          <p:cNvSpPr/>
          <p:nvPr/>
        </p:nvSpPr>
        <p:spPr>
          <a:xfrm>
            <a:off x="1193339" y="4896459"/>
            <a:ext cx="9334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π represents the policy, the rule how we choose an action in each state.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300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049" y="247433"/>
            <a:ext cx="5867220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bellman Equation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428678" y="2212109"/>
            <a:ext cx="93346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Bellman equations are at the heart of all MDP-based algorithms. It can be show that when the Bellman equations are satisfied, an optimal policy </a:t>
            </a:r>
            <a:r>
              <a:rPr lang="el-GR" sz="2000" dirty="0"/>
              <a:t>π</a:t>
            </a:r>
            <a:r>
              <a:rPr lang="en-US" sz="2000" dirty="0"/>
              <a:t> has been found.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main idea in Q-learning is that </a:t>
            </a:r>
            <a:r>
              <a:rPr lang="en-US" sz="2000" b="1" dirty="0"/>
              <a:t>we can iteratively approximate the Q-function using the Bellman equation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 the Bellman Equation, we express the Q-value of state </a:t>
            </a:r>
            <a:r>
              <a:rPr lang="en-US" sz="2000" i="1" dirty="0"/>
              <a:t>s</a:t>
            </a:r>
            <a:r>
              <a:rPr lang="en-US" sz="2000" dirty="0"/>
              <a:t> and action </a:t>
            </a:r>
            <a:r>
              <a:rPr lang="en-US" sz="2000" i="1" dirty="0"/>
              <a:t>a</a:t>
            </a:r>
            <a:r>
              <a:rPr lang="en-US" sz="2000" dirty="0"/>
              <a:t> in terms of the Q-value of the next state </a:t>
            </a:r>
            <a:r>
              <a:rPr lang="en-US" sz="2000" i="1" dirty="0"/>
              <a:t>s’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maximum future reward for state </a:t>
            </a:r>
            <a:r>
              <a:rPr lang="en-US" sz="2000" i="1" dirty="0"/>
              <a:t>s</a:t>
            </a:r>
            <a:r>
              <a:rPr lang="en-US" sz="2000" dirty="0"/>
              <a:t> and action </a:t>
            </a:r>
            <a:r>
              <a:rPr lang="en-US" sz="2000" i="1" dirty="0"/>
              <a:t>a</a:t>
            </a:r>
            <a:r>
              <a:rPr lang="en-US" sz="2000" dirty="0"/>
              <a:t> is the immediate reward plus maximum future reward for the next state </a:t>
            </a:r>
            <a:r>
              <a:rPr lang="en-US" sz="2000" i="1" dirty="0"/>
              <a:t>s’</a:t>
            </a:r>
            <a:r>
              <a:rPr lang="en-US" sz="2000" dirty="0"/>
              <a:t>.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1A15E-161A-4B70-B1D6-0AEBEDCEE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83" y="1237292"/>
            <a:ext cx="5979551" cy="6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030" y="241561"/>
            <a:ext cx="2959940" cy="61860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083" y="1156994"/>
            <a:ext cx="8193833" cy="49448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The material for this talk is primarily drawn from the Matiisen article and the slides, notes and lectures of the courses below: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“Demystifying Deep Reinforcement Learning,” 2015, Tambet Matiisen</a:t>
            </a:r>
          </a:p>
          <a:p>
            <a:r>
              <a:rPr lang="en-US" b="1" dirty="0"/>
              <a:t>I follow approach up through (non-deep) Q-Learning.</a:t>
            </a:r>
            <a:endParaRPr lang="en-US" b="1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chemeClr val="tx1"/>
                </a:solidFill>
                <a:hlinkClick r:id="rId2"/>
              </a:rPr>
              <a:t>https://www.intel.ai/demystifying-deep-reinforcement-learning/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b="1" i="1" dirty="0"/>
              <a:t>CS188 – Introduction to Artificial Intelligence</a:t>
            </a:r>
            <a:r>
              <a:rPr lang="en-US" b="1" dirty="0"/>
              <a:t>, Profs. Dan Klein, Pieter Abbeel, et al. </a:t>
            </a:r>
            <a:r>
              <a:rPr lang="en-US" b="1" dirty="0">
                <a:solidFill>
                  <a:schemeClr val="tx1"/>
                </a:solidFill>
                <a:hlinkClick r:id="rId3"/>
              </a:rPr>
              <a:t>http://ai.berkeley.edu/home.html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b="1" dirty="0"/>
              <a:t>Introduction to Reinforcement Learning </a:t>
            </a:r>
            <a:r>
              <a:rPr lang="en-US" b="1" dirty="0">
                <a:hlinkClick r:id="rId4"/>
              </a:rPr>
              <a:t>http://www0.cs.ucl.ac.uk/staff/d.silver/web/Teaching.html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b="1" i="1" dirty="0"/>
              <a:t>Material used from multiple offerings of the course. Detailed links and references at end of the slide deck.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643" y="246761"/>
            <a:ext cx="7004029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35" y="4933459"/>
            <a:ext cx="9334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/>
              <a:t>α</a:t>
            </a:r>
            <a:r>
              <a:rPr lang="en-US" sz="2400" dirty="0"/>
              <a:t> in the algorithm is a learning rate that controls how much of the difference between previous Q-value and newly proposed Q-value is taken into account.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C2DAD03D-A5AD-4305-A17D-C1CD711E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7" y="1236741"/>
            <a:ext cx="10553086" cy="33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8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32" y="306851"/>
            <a:ext cx="8169335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Rewriting The Q(s,a) update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/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/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189D19B-2017-4CA5-8F93-49D35C62989E}"/>
              </a:ext>
            </a:extLst>
          </p:cNvPr>
          <p:cNvSpPr/>
          <p:nvPr/>
        </p:nvSpPr>
        <p:spPr>
          <a:xfrm>
            <a:off x="3990191" y="2844225"/>
            <a:ext cx="4724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Can be rewritten as: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1511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967" y="335665"/>
            <a:ext cx="8290066" cy="1243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 Converges on the True q-value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32B23-D795-4ACD-B15D-9DE870D0B531}"/>
              </a:ext>
            </a:extLst>
          </p:cNvPr>
          <p:cNvSpPr/>
          <p:nvPr/>
        </p:nvSpPr>
        <p:spPr>
          <a:xfrm>
            <a:off x="1138744" y="2023088"/>
            <a:ext cx="99145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max</a:t>
            </a:r>
            <a:r>
              <a:rPr lang="en-US" sz="2800" i="1" baseline="-25000" dirty="0" err="1"/>
              <a:t>a</a:t>
            </a:r>
            <a:r>
              <a:rPr lang="en-US" sz="2800" i="1" baseline="-25000" dirty="0"/>
              <a:t>’</a:t>
            </a:r>
            <a:r>
              <a:rPr lang="en-US" sz="2800" dirty="0"/>
              <a:t>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 err="1"/>
              <a:t>s’</a:t>
            </a:r>
            <a:r>
              <a:rPr lang="en-US" sz="2800" dirty="0" err="1"/>
              <a:t>,</a:t>
            </a:r>
            <a:r>
              <a:rPr lang="en-US" sz="2800" i="1" dirty="0" err="1"/>
              <a:t>a</a:t>
            </a:r>
            <a:r>
              <a:rPr lang="en-US" sz="2800" i="1" dirty="0"/>
              <a:t>’</a:t>
            </a:r>
            <a:r>
              <a:rPr lang="en-US" sz="2800" dirty="0"/>
              <a:t>] that we use to update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/>
              <a:t>s</a:t>
            </a:r>
            <a:r>
              <a:rPr lang="en-US" sz="2800" dirty="0"/>
              <a:t>,</a:t>
            </a:r>
            <a:r>
              <a:rPr lang="en-US" sz="2800" i="1" dirty="0"/>
              <a:t>a</a:t>
            </a:r>
            <a:r>
              <a:rPr lang="en-US" sz="2800" dirty="0"/>
              <a:t>] is only an approximation and in early stages of learning it may be completely wrong.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However the approximation get more and more accurate with every iteration and it has been shown, that if we perform this update enough times, then the Q-function will converge and represent the true Q-value.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9541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445169"/>
            <a:ext cx="11093115" cy="7903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Crawler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4BC6-437B-4503-B689-001F93F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22" y="2005764"/>
            <a:ext cx="9276330" cy="38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C0438-C309-4D6F-9357-9BB3E9AEF04D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4215947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97" y="6253017"/>
            <a:ext cx="9021004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1 of Q-Learning demo -- Crawler</a:t>
            </a:r>
          </a:p>
        </p:txBody>
      </p:sp>
      <p:pic>
        <p:nvPicPr>
          <p:cNvPr id="3" name="CrawlerBot">
            <a:hlinkClick r:id="" action="ppaction://media"/>
            <a:extLst>
              <a:ext uri="{FF2B5EF4-FFF2-40B4-BE49-F238E27FC236}">
                <a16:creationId xmlns:a16="http://schemas.microsoft.com/office/drawing/2014/main" id="{829808AE-39C1-4C87-8E84-DFA612DF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196" y="144509"/>
            <a:ext cx="9507607" cy="610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262" y="6204864"/>
            <a:ext cx="8913092" cy="525754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2 of Q-Learning demo -- Crawler</a:t>
            </a:r>
          </a:p>
        </p:txBody>
      </p:sp>
      <p:pic>
        <p:nvPicPr>
          <p:cNvPr id="3" name="Q-learning--crawler">
            <a:hlinkClick r:id="" action="ppaction://media"/>
            <a:extLst>
              <a:ext uri="{FF2B5EF4-FFF2-40B4-BE49-F238E27FC236}">
                <a16:creationId xmlns:a16="http://schemas.microsoft.com/office/drawing/2014/main" id="{1D6F05D9-3894-43E8-B292-88F05C2C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526" y="144509"/>
            <a:ext cx="9662565" cy="603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07EE6-2D18-472A-8BEE-5355A62483D5}"/>
              </a:ext>
            </a:extLst>
          </p:cNvPr>
          <p:cNvSpPr txBox="1"/>
          <p:nvPr/>
        </p:nvSpPr>
        <p:spPr>
          <a:xfrm>
            <a:off x="8676699" y="6607507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97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251712"/>
            <a:ext cx="11836576" cy="6461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discount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479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sng" dirty="0">
                              <a:effectLst/>
                            </a:rPr>
                            <a:t>Discount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0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u="none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Learning Rate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4577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b="1" dirty="0"/>
                            <a:t>,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348" r="-2010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45" t="-4348" r="-1017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250000" r="-400694" b="-4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350000" r="-400694" b="-3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50000" r="-400694" b="-2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550000" r="-400694" b="-1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95238" r="-400694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A21D8F6F-55C3-4314-AD58-748B5E4B3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994" y="1200441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28433-C612-479B-B6D1-53DEB272A0DF}"/>
              </a:ext>
            </a:extLst>
          </p:cNvPr>
          <p:cNvSpPr/>
          <p:nvPr/>
        </p:nvSpPr>
        <p:spPr>
          <a:xfrm>
            <a:off x="567327" y="1261887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Update rule:</a:t>
            </a:r>
          </a:p>
        </p:txBody>
      </p:sp>
    </p:spTree>
    <p:extLst>
      <p:ext uri="{BB962C8B-B14F-4D97-AF65-F5344CB8AC3E}">
        <p14:creationId xmlns:p14="http://schemas.microsoft.com/office/powerpoint/2010/main" val="31070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01/29/2020</a:t>
            </a:r>
          </a:p>
        </p:txBody>
      </p:sp>
    </p:spTree>
    <p:extLst>
      <p:ext uri="{BB962C8B-B14F-4D97-AF65-F5344CB8AC3E}">
        <p14:creationId xmlns:p14="http://schemas.microsoft.com/office/powerpoint/2010/main" val="3239868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74" y="254616"/>
            <a:ext cx="4578252" cy="499189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106" y="1082351"/>
            <a:ext cx="7479787" cy="5178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“Demystifying Deep Reinforcement Learning,” 2015, Tambet Matiisen</a:t>
            </a:r>
          </a:p>
          <a:p>
            <a:r>
              <a:rPr lang="en-US" sz="1600" b="1" dirty="0">
                <a:solidFill>
                  <a:schemeClr val="tx1"/>
                </a:solidFill>
                <a:hlinkClick r:id="rId2"/>
              </a:rPr>
              <a:t>https://www.intel.ai/demystifying-deep-reinforcement-learning/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sz="1600" b="1" i="1" dirty="0"/>
              <a:t>CS188 – Introduction to Artificial Intelligence</a:t>
            </a:r>
            <a:r>
              <a:rPr lang="en-US" sz="1600" b="1" dirty="0"/>
              <a:t>, Profs. Dan Klein, Pieter Abbeel, et al. </a:t>
            </a:r>
            <a:r>
              <a:rPr lang="en-US" sz="1600" b="1" dirty="0">
                <a:solidFill>
                  <a:schemeClr val="tx1"/>
                </a:solidFill>
                <a:hlinkClick r:id="rId3"/>
              </a:rPr>
              <a:t>http://ai.berkeley.edu/home.html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sz="1600" b="1" dirty="0"/>
              <a:t>Introduction to Reinforcement Learning </a:t>
            </a:r>
            <a:r>
              <a:rPr lang="en-US" sz="1600" b="1" dirty="0">
                <a:hlinkClick r:id="rId4"/>
              </a:rPr>
              <a:t>http://www0.cs.ucl.ac.uk/staff/d.silver/web/Teaching.html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sz="1600" b="1" i="1" dirty="0"/>
              <a:t>CS181 Intelligent Machines: Perception, Learning and Uncertainty</a:t>
            </a:r>
            <a:r>
              <a:rPr lang="en-US" sz="1600" b="1" dirty="0"/>
              <a:t>, Sarah Finney, Spring 2009</a:t>
            </a:r>
          </a:p>
          <a:p>
            <a:r>
              <a:rPr lang="en-US" sz="1600" b="1" i="1" dirty="0"/>
              <a:t>CS181 Intelligent Machines: Perception, Learning and Uncertainty</a:t>
            </a:r>
            <a:r>
              <a:rPr lang="en-US" sz="1600" b="1" dirty="0"/>
              <a:t>, Prof. David C Brooks, Spring 2011</a:t>
            </a:r>
          </a:p>
          <a:p>
            <a:r>
              <a:rPr lang="en-US" sz="1600" b="1" i="1" dirty="0"/>
              <a:t>CS181 – Machine Learning</a:t>
            </a:r>
            <a:r>
              <a:rPr lang="en-US" sz="1600" b="1" dirty="0"/>
              <a:t>, Prof. Ryan P. Adams, Spring 2014. </a:t>
            </a:r>
            <a:r>
              <a:rPr lang="en-US" sz="1600" b="1" dirty="0">
                <a:solidFill>
                  <a:schemeClr val="tx1"/>
                </a:solidFill>
                <a:hlinkClick r:id="rId5"/>
              </a:rPr>
              <a:t>https://github.com/wihl/cs181-spring2014</a:t>
            </a:r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i="1" dirty="0"/>
              <a:t>CS181 – Machine Learning</a:t>
            </a:r>
            <a:r>
              <a:rPr lang="en-US" sz="1600" b="1" dirty="0"/>
              <a:t>, Prof. David Parkes, Spring 2017.</a:t>
            </a:r>
            <a:r>
              <a:rPr lang="en-US" sz="1600" b="1" dirty="0">
                <a:solidFill>
                  <a:schemeClr val="tx1"/>
                </a:solidFill>
                <a:hlinkClick r:id="rId6"/>
              </a:rPr>
              <a:t>https://harvard-ml-courses.github.io/cs181-web-2017/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88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" y="420738"/>
            <a:ext cx="11240429" cy="7389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UC Berkeley CS188 is a great resource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005925" y="1260088"/>
            <a:ext cx="101801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http://ai.berkeley.edu/home.html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Covers: 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Search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Constraint Satisfaction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Games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Reinforcement Learning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Bayesian Networks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Surveys Advanced Topics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And more…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Contains: accessible, high quality YouTube videos, PowerPoint slides and homework.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Series of projects based on the video game </a:t>
            </a:r>
            <a:r>
              <a:rPr lang="en-US" sz="2800" i="1" dirty="0"/>
              <a:t>PacMan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is used in many courses around the country.</a:t>
            </a:r>
          </a:p>
        </p:txBody>
      </p:sp>
    </p:spTree>
    <p:extLst>
      <p:ext uri="{BB962C8B-B14F-4D97-AF65-F5344CB8AC3E}">
        <p14:creationId xmlns:p14="http://schemas.microsoft.com/office/powerpoint/2010/main" val="271446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29" y="472761"/>
            <a:ext cx="7349942" cy="5974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3 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5" y="1688481"/>
            <a:ext cx="4410077" cy="422264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B788B1-3781-433F-8C35-BE056C4D7F29}"/>
              </a:ext>
            </a:extLst>
          </p:cNvPr>
          <p:cNvSpPr txBox="1"/>
          <p:nvPr/>
        </p:nvSpPr>
        <p:spPr>
          <a:xfrm>
            <a:off x="8434872" y="6382058"/>
            <a:ext cx="37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image borrowed from lecture slides David Silver,  DeepMind, “Introduction to Reinforcement Learning</a:t>
            </a:r>
            <a:endParaRPr 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7ABAB-F71D-43DA-A01D-E00DFE56B9ED}"/>
              </a:ext>
            </a:extLst>
          </p:cNvPr>
          <p:cNvSpPr txBox="1"/>
          <p:nvPr/>
        </p:nvSpPr>
        <p:spPr>
          <a:xfrm>
            <a:off x="5211358" y="1542985"/>
            <a:ext cx="631209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a function from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that maps input attributes to an output label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linear regression, decision trees,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SVMs.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patterns in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principle component analysis or clustering algorithms such as K-means, HAC, or Gaussian mixture models.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Reinforcement Learning –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An agent l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earns to maximize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rewards</a:t>
            </a:r>
            <a:r>
              <a:rPr kumimoji="0" lang="en-US" sz="220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while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acting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an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uncertain environment.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95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00932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19855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MDP-based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22537" y="1138967"/>
            <a:ext cx="112780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There are many algorithms based on the Markov Decision Process</a:t>
            </a:r>
          </a:p>
          <a:p>
            <a:pPr lvl="1"/>
            <a:r>
              <a:rPr lang="en-US" sz="2600" dirty="0"/>
              <a:t>	These algorithms can be divided into several subclasses. One 	way to classify these algorithms is  based on how much is 	known about the environment.</a:t>
            </a:r>
          </a:p>
          <a:p>
            <a:pPr lvl="1"/>
            <a:endParaRPr lang="en-US" sz="26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MDP algorithms</a:t>
            </a:r>
          </a:p>
          <a:p>
            <a:pPr algn="l"/>
            <a:r>
              <a:rPr lang="en-US" sz="2600" b="1" dirty="0"/>
              <a:t>	</a:t>
            </a:r>
            <a:r>
              <a:rPr lang="en-US" sz="2600" dirty="0"/>
              <a:t>MDP-based algorithms assuming </a:t>
            </a:r>
            <a:r>
              <a:rPr lang="en-US" sz="2600" u="sng" dirty="0"/>
              <a:t>perfect knowledge</a:t>
            </a:r>
            <a:r>
              <a:rPr lang="en-US" sz="2600" dirty="0"/>
              <a:t> of the 	states, actions, rewards and transitions of the problem space.</a:t>
            </a:r>
          </a:p>
          <a:p>
            <a:pPr algn="l"/>
            <a:endParaRPr lang="en-US" sz="26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Reinforcement learning algorithms:</a:t>
            </a:r>
          </a:p>
          <a:p>
            <a:r>
              <a:rPr lang="en-US" sz="2600" dirty="0"/>
              <a:t>	MDP-based algorithms with knowledge of the states and 	actions but </a:t>
            </a:r>
            <a:r>
              <a:rPr lang="en-US" sz="2600" u="sng" dirty="0"/>
              <a:t>no knowledge of the rewards and transitions</a:t>
            </a:r>
            <a:r>
              <a:rPr lang="en-US" sz="2600" dirty="0"/>
              <a:t> of the 	problem space.</a:t>
            </a:r>
          </a:p>
        </p:txBody>
      </p:sp>
    </p:spTree>
    <p:extLst>
      <p:ext uri="{BB962C8B-B14F-4D97-AF65-F5344CB8AC3E}">
        <p14:creationId xmlns:p14="http://schemas.microsoft.com/office/powerpoint/2010/main" val="16273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21" y="15287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3 mdp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13903" y="1312415"/>
            <a:ext cx="11376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Assumes </a:t>
            </a:r>
            <a:r>
              <a:rPr lang="en-US" sz="2400" b="1" u="sng" dirty="0"/>
              <a:t>complete knowledge </a:t>
            </a:r>
            <a:r>
              <a:rPr lang="en-US" sz="2400" dirty="0"/>
              <a:t>of the MDP.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Expectimax</a:t>
            </a:r>
            <a:r>
              <a:rPr lang="en-US" sz="2400" dirty="0"/>
              <a:t> – a top-down recursive tree search algorithm similar to the minimax game search algorithm with a fixed search depth (finite horizon) that finds the optimal expected value of the current state.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Value Iteration</a:t>
            </a:r>
            <a:r>
              <a:rPr lang="en-US" sz="2400" dirty="0"/>
              <a:t> – a bottom-up dynamic programming algorithm that finds the optimal expected value of  every state. There are </a:t>
            </a:r>
            <a:r>
              <a:rPr lang="en-US" sz="2400" u="sng" dirty="0"/>
              <a:t>two variants</a:t>
            </a:r>
            <a:r>
              <a:rPr lang="en-US" sz="2400" dirty="0"/>
              <a:t>: 1) </a:t>
            </a:r>
            <a:r>
              <a:rPr lang="en-US" sz="2400" i="1" dirty="0"/>
              <a:t>finite horizon value iteration</a:t>
            </a:r>
            <a:r>
              <a:rPr lang="en-US" sz="2400" dirty="0"/>
              <a:t>; and 2) </a:t>
            </a:r>
            <a:r>
              <a:rPr lang="en-US" sz="2400" i="1" dirty="0"/>
              <a:t>infinite horizon value iteration.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Policy Iteration </a:t>
            </a:r>
            <a:r>
              <a:rPr lang="en-US" sz="2400" dirty="0"/>
              <a:t>- a bottom-up dynamic programming algorithm that finds the optimal policy.</a:t>
            </a:r>
          </a:p>
        </p:txBody>
      </p:sp>
    </p:spTree>
    <p:extLst>
      <p:ext uri="{BB962C8B-B14F-4D97-AF65-F5344CB8AC3E}">
        <p14:creationId xmlns:p14="http://schemas.microsoft.com/office/powerpoint/2010/main" val="4113972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3" y="226487"/>
            <a:ext cx="11254313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Reinforcement learning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720898" y="1324771"/>
            <a:ext cx="107502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Assumes </a:t>
            </a:r>
            <a:r>
              <a:rPr lang="en-US" sz="2800" b="1" u="sng" dirty="0"/>
              <a:t>incomplete knowledge </a:t>
            </a:r>
            <a:r>
              <a:rPr lang="en-US" sz="2800" dirty="0"/>
              <a:t>of the MDP i.e., no knowledge of the reward or transition models.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Model-based reinforcement learning</a:t>
            </a:r>
            <a:r>
              <a:rPr lang="en-US" sz="2800" dirty="0"/>
              <a:t> are based on the various MDP algorithms and try to build the reward and transition models by exploring the environment.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Model-free reinforcement learning </a:t>
            </a:r>
            <a:r>
              <a:rPr lang="en-US" sz="2800" dirty="0"/>
              <a:t>ignore the reward and transition models and try to learn the Q and/or V functions directly.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689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Model-based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8" y="1077389"/>
            <a:ext cx="109948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Model-based reinforcement learning</a:t>
            </a:r>
            <a:r>
              <a:rPr lang="en-US" sz="2800" dirty="0"/>
              <a:t> is based on the typically involve alternating between the following steps:</a:t>
            </a:r>
          </a:p>
          <a:p>
            <a:pPr lvl="1"/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Exploit the environment using the current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Explore the environment to learn the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Run an MDP algorithm to create new reward and transition models.</a:t>
            </a:r>
          </a:p>
        </p:txBody>
      </p:sp>
    </p:spTree>
    <p:extLst>
      <p:ext uri="{BB962C8B-B14F-4D97-AF65-F5344CB8AC3E}">
        <p14:creationId xmlns:p14="http://schemas.microsoft.com/office/powerpoint/2010/main" val="104803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Model-free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6" y="1269894"/>
            <a:ext cx="10994821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b="1" dirty="0"/>
              <a:t>Model-free reinforcement learning </a:t>
            </a:r>
            <a:r>
              <a:rPr lang="en-US" sz="2800" dirty="0"/>
              <a:t>does not try to learn the reward and transition models. Instead it attempts to find an optimal policy </a:t>
            </a:r>
            <a:r>
              <a:rPr lang="el-GR" sz="2800" dirty="0"/>
              <a:t>π</a:t>
            </a:r>
            <a:r>
              <a:rPr lang="en-US" sz="2800" dirty="0"/>
              <a:t> using other means. There are many such algorithms including: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026BA-604E-489F-AD6C-BFC305733034}"/>
              </a:ext>
            </a:extLst>
          </p:cNvPr>
          <p:cNvSpPr/>
          <p:nvPr/>
        </p:nvSpPr>
        <p:spPr>
          <a:xfrm>
            <a:off x="4494245" y="3085776"/>
            <a:ext cx="45844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prstClr val="white"/>
                </a:solidFill>
              </a:rPr>
              <a:t>Q-Learning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SARSA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Monti-Carlo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Approximate Q-Learning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Dyna-Q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Deep Q-Learning (DQN)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29683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88" y="434727"/>
            <a:ext cx="6951634" cy="573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Model-based vs model-free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6B2FA-E8CF-4E1C-BD43-0F102ACFF143}"/>
              </a:ext>
            </a:extLst>
          </p:cNvPr>
          <p:cNvSpPr/>
          <p:nvPr/>
        </p:nvSpPr>
        <p:spPr>
          <a:xfrm>
            <a:off x="413694" y="1386174"/>
            <a:ext cx="5501914" cy="42165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Model-Based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Makes maximal use of experience.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Solves model optimally given enough experience.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computationally expensive solution procedure.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the model to be small enough to solve.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25CCD-B7B2-41B8-9AB5-EA06E9FB9C4E}"/>
              </a:ext>
            </a:extLst>
          </p:cNvPr>
          <p:cNvSpPr/>
          <p:nvPr/>
        </p:nvSpPr>
        <p:spPr>
          <a:xfrm>
            <a:off x="5999196" y="1386174"/>
            <a:ext cx="5779110" cy="48320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Model-Free</a:t>
            </a:r>
          </a:p>
          <a:p>
            <a:pPr lvl="0"/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Solution procedure is relatively more efficient.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Can handle much larger models.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Learns more slowly. Does not learn as much as a model-based RL in a single training episode. (“Leaves information on the table”).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Unable to make predictions about transitions in the environment.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6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03130" y="1617139"/>
            <a:ext cx="109857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Learning happens as the agent interact with the world.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There are no training or test sets. Training is guided by rewards and punishments obtained by acting in an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amount of data an agent receives is not fixed.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Actions are not always rewarded or punished immediately. “Delayed gratification” is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Agent actions can affect the subsequent data it receives. E.g., closing a door that can’t be opened again.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77" y="0"/>
            <a:ext cx="6625445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Some Characteristics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Playing Atari breakout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Google DeepMind's Deep Q-Learning &amp; Superhuman Atari Gameplays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hlinkClick r:id="rId3"/>
              </a:rPr>
              <a:t>https://youtu.be/Ih8EfvOzBOY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3 mins 45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686675" y="6404153"/>
            <a:ext cx="318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0606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Terrain traversal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Terrain Traversal with Reinforcement Learning</a:t>
            </a:r>
          </a:p>
          <a:p>
            <a:pPr algn="ctr"/>
            <a:r>
              <a:rPr lang="en-US" sz="3200" dirty="0">
                <a:hlinkClick r:id="rId3"/>
              </a:rPr>
              <a:t>https://youtu.be/_yjHPu1aYCY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2 mins 38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436864" y="6468466"/>
            <a:ext cx="3608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#26-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5314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94" y="310748"/>
            <a:ext cx="10337702" cy="6857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560014" y="1161648"/>
            <a:ext cx="10535011" cy="526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Fly stunt maneuvers in a helicopter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Defeat the world champion at Backgammon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Manage an investment portfolio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 a power station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Make a humanoid robot walk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Play Atari games better than humans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hlinkClick r:id="rId3"/>
              </a:rPr>
              <a:t>https://youtu.be/2pWv7GOvuf0?t=940</a:t>
            </a:r>
            <a:endParaRPr lang="en-US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(15:40 – 22.00 [6 mins 20 secs)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113034" y="6547252"/>
            <a:ext cx="4981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2794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928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7622" y="1659285"/>
            <a:ext cx="98846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b="1" i="1" dirty="0"/>
              <a:t>Markov Decision Process </a:t>
            </a:r>
            <a:r>
              <a:rPr lang="en-US" sz="3200" dirty="0"/>
              <a:t>(MDP) provides a mathematical framework for reinforcement learning.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 MDP is used to model </a:t>
            </a:r>
            <a:r>
              <a:rPr lang="en-US" sz="3200" u="sng" dirty="0"/>
              <a:t>optimal decision-making</a:t>
            </a:r>
            <a:r>
              <a:rPr lang="en-US" sz="3200" dirty="0"/>
              <a:t> in situations where outcomes are </a:t>
            </a:r>
            <a:r>
              <a:rPr lang="en-US" sz="3200" u="sng" dirty="0"/>
              <a:t>uncertain</a:t>
            </a:r>
            <a:r>
              <a:rPr lang="en-US" sz="32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99E8D-91BE-4FEF-9246-77F6F558C1FB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124169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420" y="393578"/>
            <a:ext cx="7455159" cy="6421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MDP decision framework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853421" y="1166332"/>
            <a:ext cx="107351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Markov decision processes model uncertainty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probability</a:t>
            </a:r>
            <a:r>
              <a:rPr lang="en-US" sz="2800" dirty="0"/>
              <a:t> to model uncertainty about the domain.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model an agent’s objectives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utility</a:t>
            </a:r>
            <a:r>
              <a:rPr lang="en-US" sz="2800" dirty="0"/>
              <a:t> to model an agent’s objectives. The higher 	the utility, the “happier” your agent is.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find an optimal decision policy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The goal is to discover an </a:t>
            </a:r>
            <a:r>
              <a:rPr lang="en-US" sz="2800" u="sng" dirty="0"/>
              <a:t>optimal decision policy </a:t>
            </a:r>
            <a:r>
              <a:rPr lang="el-GR" sz="2800" u="sng" dirty="0"/>
              <a:t>π</a:t>
            </a:r>
            <a:r>
              <a:rPr lang="en-US" sz="2800" u="sng" dirty="0"/>
              <a:t> </a:t>
            </a:r>
            <a:r>
              <a:rPr lang="en-US" sz="2800" dirty="0"/>
              <a:t>	specifying how 	the agent should act in all possible 	states in order to maximize its expected utility.</a:t>
            </a:r>
          </a:p>
        </p:txBody>
      </p:sp>
    </p:spTree>
    <p:extLst>
      <p:ext uri="{BB962C8B-B14F-4D97-AF65-F5344CB8AC3E}">
        <p14:creationId xmlns:p14="http://schemas.microsoft.com/office/powerpoint/2010/main" val="2662233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6733</TotalTime>
  <Words>2499</Words>
  <Application>Microsoft Office PowerPoint</Application>
  <PresentationFormat>Widescreen</PresentationFormat>
  <Paragraphs>287</Paragraphs>
  <Slides>36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Century Gothic</vt:lpstr>
      <vt:lpstr>Courier New</vt:lpstr>
      <vt:lpstr>Wingdings 3</vt:lpstr>
      <vt:lpstr>Slice</vt:lpstr>
      <vt:lpstr>Introducing Reinforcement learning</vt:lpstr>
      <vt:lpstr>References</vt:lpstr>
      <vt:lpstr>3 Types of Machine Learning</vt:lpstr>
      <vt:lpstr>Some Characteristics of Reinforcement Learning</vt:lpstr>
      <vt:lpstr>Reinforcement Learning Example: Playing Atari breakout</vt:lpstr>
      <vt:lpstr>Reinforcement Learning Example: Terrain traversal</vt:lpstr>
      <vt:lpstr>Reinforcement Learning Examples:</vt:lpstr>
      <vt:lpstr>MARKOV DECISION PROCESSES</vt:lpstr>
      <vt:lpstr>The MDP decision framework </vt:lpstr>
      <vt:lpstr>Markov decision processes</vt:lpstr>
      <vt:lpstr>Application: Crawler robot</vt:lpstr>
      <vt:lpstr>Algorithms Based on the Markov Decision Process</vt:lpstr>
      <vt:lpstr>The Reinforcement Learning Problem</vt:lpstr>
      <vt:lpstr>Discounted Reward</vt:lpstr>
      <vt:lpstr>Discounted Reward</vt:lpstr>
      <vt:lpstr>Q-Learning</vt:lpstr>
      <vt:lpstr>Editing^</vt:lpstr>
      <vt:lpstr>Q(s,a) gives the Optimal Policy</vt:lpstr>
      <vt:lpstr>The bellman Equation</vt:lpstr>
      <vt:lpstr>The Q-Learning Algorithm</vt:lpstr>
      <vt:lpstr>Rewriting The Q(s,a) update</vt:lpstr>
      <vt:lpstr>The Q-Learning Algorithm Converges on the True q-value</vt:lpstr>
      <vt:lpstr>Q-Learning Example: Crawler Robot</vt:lpstr>
      <vt:lpstr>Video 1 of Q-Learning demo -- Crawler</vt:lpstr>
      <vt:lpstr>Video 2 of Q-Learning demo -- Crawler</vt:lpstr>
      <vt:lpstr>Q-Learning Example: discount effect</vt:lpstr>
      <vt:lpstr>Introducing Reinforcement learning</vt:lpstr>
      <vt:lpstr>Detailed References</vt:lpstr>
      <vt:lpstr>UC Berkeley CS188 is a great resource</vt:lpstr>
      <vt:lpstr>Extra Slides</vt:lpstr>
      <vt:lpstr>MDP-based Algorithms</vt:lpstr>
      <vt:lpstr>3 mdp algorithms</vt:lpstr>
      <vt:lpstr>Reinforcement learning algorithms</vt:lpstr>
      <vt:lpstr>Model-based Reinforcement learning</vt:lpstr>
      <vt:lpstr>Model-free Reinforcement learning</vt:lpstr>
      <vt:lpstr>Model-based vs model-free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Reinforcement learning</dc:title>
  <dc:creator>Scott O'Hara</dc:creator>
  <cp:lastModifiedBy>Scott O'Hara</cp:lastModifiedBy>
  <cp:revision>126</cp:revision>
  <dcterms:created xsi:type="dcterms:W3CDTF">2020-01-18T18:53:31Z</dcterms:created>
  <dcterms:modified xsi:type="dcterms:W3CDTF">2020-06-09T19:10:04Z</dcterms:modified>
</cp:coreProperties>
</file>